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2"/>
  </p:notesMasterIdLst>
  <p:sldIdLst>
    <p:sldId id="314" r:id="rId6"/>
    <p:sldId id="318" r:id="rId7"/>
    <p:sldId id="334" r:id="rId8"/>
    <p:sldId id="333" r:id="rId9"/>
    <p:sldId id="332" r:id="rId10"/>
    <p:sldId id="335" r:id="rId11"/>
    <p:sldId id="336" r:id="rId12"/>
    <p:sldId id="337" r:id="rId13"/>
    <p:sldId id="338" r:id="rId14"/>
    <p:sldId id="339" r:id="rId15"/>
    <p:sldId id="331" r:id="rId16"/>
    <p:sldId id="340" r:id="rId17"/>
    <p:sldId id="309" r:id="rId18"/>
    <p:sldId id="329" r:id="rId19"/>
    <p:sldId id="328" r:id="rId20"/>
    <p:sldId id="330" r:id="rId21"/>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504" y="25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07/02/2018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smtClean="0"/>
              <a:t>Costs </a:t>
            </a:r>
            <a:r>
              <a:rPr lang="en-GB" sz="2400" dirty="0" smtClean="0"/>
              <a:t>and prices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4.9  </a:t>
            </a:r>
            <a:r>
              <a:rPr lang="en-GB" dirty="0" smtClean="0"/>
              <a:t>Pay growth has recovered by more for those</a:t>
            </a:r>
          </a:p>
          <a:p>
            <a:pPr lvl="1"/>
            <a:r>
              <a:rPr lang="en-GB" dirty="0" smtClean="0"/>
              <a:t>switching jobs</a:t>
            </a:r>
          </a:p>
          <a:p>
            <a:pPr lvl="2"/>
            <a:r>
              <a:rPr lang="en-GB" dirty="0"/>
              <a:t>Median growth rates of </a:t>
            </a:r>
            <a:r>
              <a:rPr lang="en-GB" dirty="0" smtClean="0"/>
              <a:t>pay</a:t>
            </a:r>
            <a:r>
              <a:rPr lang="en-GB" baseline="30000" dirty="0" smtClean="0"/>
              <a:t>(a)(b)</a:t>
            </a:r>
            <a:endParaRPr lang="en-GB" dirty="0"/>
          </a:p>
        </p:txBody>
      </p:sp>
      <p:sp>
        <p:nvSpPr>
          <p:cNvPr id="5" name="Text Placeholder 4"/>
          <p:cNvSpPr>
            <a:spLocks noGrp="1"/>
          </p:cNvSpPr>
          <p:nvPr>
            <p:ph type="body" sz="quarter" idx="16"/>
          </p:nvPr>
        </p:nvSpPr>
        <p:spPr/>
        <p:txBody>
          <a:bodyPr/>
          <a:lstStyle/>
          <a:p>
            <a:r>
              <a:rPr lang="en-GB" dirty="0"/>
              <a:t>Sources: Annual Survey of Hours and Earnings and Bank calculations. </a:t>
            </a:r>
            <a:endParaRPr lang="en-GB" dirty="0" smtClean="0"/>
          </a:p>
          <a:p>
            <a:endParaRPr lang="en-GB" dirty="0"/>
          </a:p>
          <a:p>
            <a:r>
              <a:rPr lang="en-GB" dirty="0"/>
              <a:t>(a) </a:t>
            </a:r>
            <a:r>
              <a:rPr lang="en-GB" dirty="0" smtClean="0"/>
              <a:t>	Workers </a:t>
            </a:r>
            <a:r>
              <a:rPr lang="en-GB" dirty="0"/>
              <a:t>moving jobs are defined as workers in employment in consecutive years in a different job. Workers staying in jobs are defined as workers in employment in consecutive years in the same job. </a:t>
            </a:r>
          </a:p>
          <a:p>
            <a:r>
              <a:rPr lang="en-GB" dirty="0"/>
              <a:t>(b) </a:t>
            </a:r>
            <a:r>
              <a:rPr lang="en-GB" dirty="0" smtClean="0"/>
              <a:t>	Pay </a:t>
            </a:r>
            <a:r>
              <a:rPr lang="en-GB" dirty="0"/>
              <a:t>growth is median growth rate in April. Based on hourly gross earnings obtained by dividing gross pay in the reference week by total hours worked. </a:t>
            </a:r>
          </a:p>
        </p:txBody>
      </p:sp>
      <p:pic>
        <p:nvPicPr>
          <p:cNvPr id="9218" name="Picture 2" descr="W:\Current publications\IR February 2018\Section 4\PowerPoint and PNGs\Chart 4_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337606"/>
            <a:ext cx="5398019" cy="4472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50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4.10  </a:t>
            </a:r>
            <a:r>
              <a:rPr lang="en-GB" dirty="0"/>
              <a:t>Pay growth has picked up in recent months</a:t>
            </a:r>
            <a:endParaRPr lang="en-GB" dirty="0" smtClean="0"/>
          </a:p>
          <a:p>
            <a:pPr lvl="2"/>
            <a:r>
              <a:rPr lang="en-GB" dirty="0"/>
              <a:t>Whole-economy regular pay </a:t>
            </a:r>
            <a:r>
              <a:rPr lang="en-GB" dirty="0" smtClean="0"/>
              <a:t>growth</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 Whole-economy total pay excluding bonuses and arrears of pay.</a:t>
            </a:r>
          </a:p>
        </p:txBody>
      </p:sp>
      <p:pic>
        <p:nvPicPr>
          <p:cNvPr id="1026" name="Picture 2" descr="W:\Current publications\IR February 2018\Section 4\PowerPoint and PNGs\Chart 4_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36438"/>
            <a:ext cx="5324257" cy="4673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288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4.11  </a:t>
            </a:r>
            <a:r>
              <a:rPr lang="en-GB" dirty="0"/>
              <a:t>Measures of DGI have been volatile</a:t>
            </a:r>
            <a:endParaRPr lang="en-GB" dirty="0" smtClean="0"/>
          </a:p>
          <a:p>
            <a:pPr lvl="2"/>
            <a:r>
              <a:rPr lang="en-GB" dirty="0"/>
              <a:t>Measures of domestically generated </a:t>
            </a:r>
            <a:r>
              <a:rPr lang="en-GB" dirty="0" smtClean="0"/>
              <a:t>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 </a:t>
            </a:r>
            <a:r>
              <a:rPr lang="en-GB" dirty="0" smtClean="0"/>
              <a:t>	Unit </a:t>
            </a:r>
            <a:r>
              <a:rPr lang="en-GB" dirty="0"/>
              <a:t>labour costs are as defined in </a:t>
            </a:r>
            <a:r>
              <a:rPr lang="en-GB" b="1" dirty="0"/>
              <a:t>Chart 4.7</a:t>
            </a:r>
            <a:r>
              <a:rPr lang="en-GB" dirty="0"/>
              <a:t>. Unit wage costs are wages and salaries </a:t>
            </a:r>
            <a:r>
              <a:rPr lang="en-GB" dirty="0" smtClean="0"/>
              <a:t>and self-employment </a:t>
            </a:r>
            <a:r>
              <a:rPr lang="en-GB" dirty="0"/>
              <a:t>income divided by real GDP, based on the </a:t>
            </a:r>
            <a:r>
              <a:rPr lang="en-GB" dirty="0" err="1"/>
              <a:t>backcast</a:t>
            </a:r>
            <a:r>
              <a:rPr lang="en-GB" dirty="0"/>
              <a:t> of the final estimate </a:t>
            </a:r>
            <a:r>
              <a:rPr lang="en-GB" dirty="0" smtClean="0"/>
              <a:t>of GDP</a:t>
            </a:r>
            <a:r>
              <a:rPr lang="en-GB" dirty="0"/>
              <a:t>. Services CPI excludes airfares, package holidays, education and VAT; where Bank </a:t>
            </a:r>
            <a:r>
              <a:rPr lang="en-GB" dirty="0" smtClean="0"/>
              <a:t>staff have </a:t>
            </a:r>
            <a:r>
              <a:rPr lang="en-GB" dirty="0"/>
              <a:t>adjusted for the rate of VAT there is uncertainty around the precise impact of </a:t>
            </a:r>
            <a:r>
              <a:rPr lang="en-GB" dirty="0" smtClean="0"/>
              <a:t>those changes</a:t>
            </a:r>
            <a:r>
              <a:rPr lang="en-GB" dirty="0"/>
              <a:t>. All data are up to 2017 Q3, except services CPI which is up to 2017 Q4.</a:t>
            </a:r>
          </a:p>
        </p:txBody>
      </p:sp>
      <p:pic>
        <p:nvPicPr>
          <p:cNvPr id="11266" name="Picture 2" descr="W:\Current publications\IR February 2018\Section 4\PowerPoint and PNGs\Chart 4_1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62050"/>
            <a:ext cx="5357785" cy="4673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437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a:t>
            </a:r>
            <a:r>
              <a:rPr lang="en-GB" b="1" dirty="0" smtClean="0"/>
              <a:t>4.A  </a:t>
            </a:r>
            <a:r>
              <a:rPr lang="en-GB" dirty="0"/>
              <a:t>Most survey indicators of pay growth have risen </a:t>
            </a:r>
          </a:p>
          <a:p>
            <a:pPr lvl="2"/>
            <a:r>
              <a:rPr lang="en-GB" dirty="0"/>
              <a:t>Indicators of pay growth </a:t>
            </a:r>
          </a:p>
        </p:txBody>
      </p:sp>
      <p:sp>
        <p:nvSpPr>
          <p:cNvPr id="3" name="Text Placeholder 2"/>
          <p:cNvSpPr>
            <a:spLocks noGrp="1"/>
          </p:cNvSpPr>
          <p:nvPr>
            <p:ph type="body" sz="quarter" idx="16"/>
          </p:nvPr>
        </p:nvSpPr>
        <p:spPr>
          <a:xfrm>
            <a:off x="292099" y="5076826"/>
            <a:ext cx="8689975" cy="1781176"/>
          </a:xfrm>
        </p:spPr>
        <p:txBody>
          <a:bodyPr/>
          <a:lstStyle/>
          <a:p>
            <a:r>
              <a:rPr lang="en-GB" dirty="0"/>
              <a:t>Sources: Bank of England, BCC, CBI, Chartered Institute of Personnel and Development (CIPD), KPMG/REC/IHS </a:t>
            </a:r>
            <a:r>
              <a:rPr lang="en-GB" dirty="0" err="1"/>
              <a:t>Markit</a:t>
            </a:r>
            <a:r>
              <a:rPr lang="en-GB" dirty="0"/>
              <a:t>, ONS and Bank calculations. </a:t>
            </a:r>
            <a:endParaRPr lang="en-GB" dirty="0" smtClean="0"/>
          </a:p>
          <a:p>
            <a:endParaRPr lang="en-GB" dirty="0"/>
          </a:p>
          <a:p>
            <a:r>
              <a:rPr lang="en-GB" dirty="0"/>
              <a:t>(a) </a:t>
            </a:r>
            <a:r>
              <a:rPr lang="en-GB" dirty="0" smtClean="0"/>
              <a:t>	Three-month </a:t>
            </a:r>
            <a:r>
              <a:rPr lang="en-GB" dirty="0"/>
              <a:t>average growth on the same period a year earlier. Figures for 2017 Q4 are estimated based on data for October and November and Bank staff’s projections for December. </a:t>
            </a:r>
          </a:p>
          <a:p>
            <a:r>
              <a:rPr lang="en-GB" dirty="0"/>
              <a:t>(b) </a:t>
            </a:r>
            <a:r>
              <a:rPr lang="en-GB" dirty="0" smtClean="0"/>
              <a:t>	Whole-economy </a:t>
            </a:r>
            <a:r>
              <a:rPr lang="en-GB" dirty="0"/>
              <a:t>total pay excluding bonuses and arrears of pay. </a:t>
            </a:r>
          </a:p>
          <a:p>
            <a:r>
              <a:rPr lang="en-GB" dirty="0"/>
              <a:t>(c) </a:t>
            </a:r>
            <a:r>
              <a:rPr lang="en-GB" dirty="0" smtClean="0"/>
              <a:t>	Measures </a:t>
            </a:r>
            <a:r>
              <a:rPr lang="en-GB" dirty="0"/>
              <a:t>of expected pay for the year ahead. Produced by weighting together responses for manufacturing, distributive trades, business/consumer/professional services and financial services using employee job shares. Data only available since 2008. </a:t>
            </a:r>
          </a:p>
          <a:p>
            <a:r>
              <a:rPr lang="en-GB" dirty="0"/>
              <a:t>(d) </a:t>
            </a:r>
            <a:r>
              <a:rPr lang="en-GB" dirty="0" smtClean="0"/>
              <a:t>	Quarterly </a:t>
            </a:r>
            <a:r>
              <a:rPr lang="en-GB" dirty="0"/>
              <a:t>averages for manufacturing and services weighted together using employee job shares. The scores refer to companies’ labour costs over the past three months compared with the same period a year earlier. Scores of -5 to 5 represent rapidly falling and rapidly rising costs respectively, with zero representing no change. </a:t>
            </a:r>
          </a:p>
          <a:p>
            <a:r>
              <a:rPr lang="en-GB" dirty="0"/>
              <a:t>(e) </a:t>
            </a:r>
            <a:r>
              <a:rPr lang="en-GB" dirty="0" smtClean="0"/>
              <a:t>	Pay </a:t>
            </a:r>
            <a:r>
              <a:rPr lang="en-GB" dirty="0"/>
              <a:t>increase intentions excluding bonuses over the coming year. Data only available since 2012. </a:t>
            </a:r>
          </a:p>
          <a:p>
            <a:r>
              <a:rPr lang="en-GB" dirty="0"/>
              <a:t>(f) </a:t>
            </a:r>
            <a:r>
              <a:rPr lang="en-GB" dirty="0" smtClean="0"/>
              <a:t>	Net </a:t>
            </a:r>
            <a:r>
              <a:rPr lang="en-GB" dirty="0"/>
              <a:t>percentage balance of companies currently facing pressures to raise prices due to pay settlements. Produced by weighting together survey indices for pay settlements for services and non-services using employee job shares. </a:t>
            </a:r>
          </a:p>
          <a:p>
            <a:r>
              <a:rPr lang="en-GB" dirty="0"/>
              <a:t>(g) </a:t>
            </a:r>
            <a:r>
              <a:rPr lang="en-GB" dirty="0" smtClean="0"/>
              <a:t>	Produced </a:t>
            </a:r>
            <a:r>
              <a:rPr lang="en-GB" dirty="0"/>
              <a:t>by weighting together survey indices for the pay of permanent and temporary new placements using employee job shares; quarterly averages. A reading above 50 indicates growth on the previous month and those below 50 indicate a decrease. </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488" y="908050"/>
            <a:ext cx="5576887" cy="403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4846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431004"/>
          </a:xfrm>
        </p:spPr>
        <p:txBody>
          <a:bodyPr/>
          <a:lstStyle/>
          <a:p>
            <a:pPr lvl="1"/>
            <a:r>
              <a:rPr lang="en-GB" b="1" dirty="0"/>
              <a:t>Table </a:t>
            </a:r>
            <a:r>
              <a:rPr lang="en-GB" b="1" dirty="0" smtClean="0"/>
              <a:t>4.B  </a:t>
            </a:r>
            <a:r>
              <a:rPr lang="en-GB" dirty="0">
                <a:solidFill>
                  <a:schemeClr val="tx1"/>
                </a:solidFill>
              </a:rPr>
              <a:t>Monitoring the MPC’s key judgements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13" y="1009650"/>
            <a:ext cx="5607844"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8141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611979"/>
          </a:xfrm>
        </p:spPr>
        <p:txBody>
          <a:bodyPr/>
          <a:lstStyle/>
          <a:p>
            <a:pPr lvl="1"/>
            <a:r>
              <a:rPr lang="en-GB" b="1" dirty="0"/>
              <a:t>Table </a:t>
            </a:r>
            <a:r>
              <a:rPr lang="en-GB" b="1" dirty="0" smtClean="0"/>
              <a:t>4.C  </a:t>
            </a:r>
            <a:r>
              <a:rPr lang="en-GB" dirty="0">
                <a:solidFill>
                  <a:schemeClr val="tx1"/>
                </a:solidFill>
              </a:rPr>
              <a:t>Indicators of inflation </a:t>
            </a:r>
            <a:r>
              <a:rPr lang="en-GB" dirty="0" smtClean="0">
                <a:solidFill>
                  <a:schemeClr val="tx1"/>
                </a:solidFill>
              </a:rPr>
              <a:t>expectations</a:t>
            </a:r>
            <a:r>
              <a:rPr lang="en-GB" baseline="30000" dirty="0" smtClean="0">
                <a:solidFill>
                  <a:schemeClr val="tx1"/>
                </a:solidFill>
              </a:rPr>
              <a:t>(a)</a:t>
            </a:r>
            <a:endParaRPr lang="en-GB" dirty="0">
              <a:solidFill>
                <a:schemeClr val="tx1"/>
              </a:solidFill>
            </a:endParaRPr>
          </a:p>
          <a:p>
            <a:pPr lvl="1"/>
            <a:endParaRPr lang="en-GB" dirty="0">
              <a:solidFill>
                <a:schemeClr val="tx1"/>
              </a:solidFill>
            </a:endParaRPr>
          </a:p>
        </p:txBody>
      </p:sp>
      <p:sp>
        <p:nvSpPr>
          <p:cNvPr id="4" name="Text Placeholder 2"/>
          <p:cNvSpPr>
            <a:spLocks noGrp="1"/>
          </p:cNvSpPr>
          <p:nvPr>
            <p:ph type="body" sz="quarter" idx="16"/>
          </p:nvPr>
        </p:nvSpPr>
        <p:spPr>
          <a:xfrm>
            <a:off x="292100" y="5810250"/>
            <a:ext cx="8491538" cy="1047751"/>
          </a:xfrm>
        </p:spPr>
        <p:txBody>
          <a:bodyPr/>
          <a:lstStyle/>
          <a:p>
            <a:r>
              <a:rPr lang="en-GB" dirty="0"/>
              <a:t>Sources: Bank of England, Barclays Capital, Bloomberg, CBI (all rights reserved), Citigroup, </a:t>
            </a:r>
            <a:r>
              <a:rPr lang="en-GB" dirty="0" err="1"/>
              <a:t>GfK</a:t>
            </a:r>
            <a:r>
              <a:rPr lang="en-GB" dirty="0"/>
              <a:t>, ONS, TNS, </a:t>
            </a:r>
            <a:r>
              <a:rPr lang="en-GB" dirty="0" err="1"/>
              <a:t>YouGov</a:t>
            </a:r>
            <a:r>
              <a:rPr lang="en-GB" dirty="0"/>
              <a:t> and Bank calculations. </a:t>
            </a:r>
            <a:endParaRPr lang="en-GB" dirty="0" smtClean="0"/>
          </a:p>
          <a:p>
            <a:endParaRPr lang="en-GB" dirty="0"/>
          </a:p>
          <a:p>
            <a:r>
              <a:rPr lang="en-GB" dirty="0"/>
              <a:t>(a) </a:t>
            </a:r>
            <a:r>
              <a:rPr lang="en-GB" dirty="0" smtClean="0"/>
              <a:t>	Data </a:t>
            </a:r>
            <a:r>
              <a:rPr lang="en-GB" dirty="0"/>
              <a:t>are not seasonally adjusted. </a:t>
            </a:r>
          </a:p>
          <a:p>
            <a:r>
              <a:rPr lang="en-GB" dirty="0"/>
              <a:t>(b) </a:t>
            </a:r>
            <a:r>
              <a:rPr lang="en-GB" dirty="0" smtClean="0"/>
              <a:t>	Dates </a:t>
            </a:r>
            <a:r>
              <a:rPr lang="en-GB" dirty="0"/>
              <a:t>in parentheses indicate start date of the data series. </a:t>
            </a:r>
          </a:p>
          <a:p>
            <a:r>
              <a:rPr lang="en-GB" dirty="0"/>
              <a:t>(c) </a:t>
            </a:r>
            <a:r>
              <a:rPr lang="en-GB" dirty="0" smtClean="0"/>
              <a:t>	Financial </a:t>
            </a:r>
            <a:r>
              <a:rPr lang="en-GB" dirty="0"/>
              <a:t>markets data are averages to 31 January 2018. </a:t>
            </a:r>
            <a:r>
              <a:rPr lang="en-GB" dirty="0" err="1"/>
              <a:t>YouGov</a:t>
            </a:r>
            <a:r>
              <a:rPr lang="en-GB" dirty="0"/>
              <a:t>/Citigroup data are for January. </a:t>
            </a:r>
          </a:p>
          <a:p>
            <a:r>
              <a:rPr lang="en-GB" dirty="0"/>
              <a:t>(d) </a:t>
            </a:r>
            <a:r>
              <a:rPr lang="en-GB" dirty="0" smtClean="0"/>
              <a:t>	The </a:t>
            </a:r>
            <a:r>
              <a:rPr lang="en-GB" dirty="0"/>
              <a:t>household surveys ask about expected changes in prices but do not reference a specific price index. The measures are based on the median estimated price change. </a:t>
            </a:r>
          </a:p>
          <a:p>
            <a:r>
              <a:rPr lang="en-GB" dirty="0"/>
              <a:t>(e) </a:t>
            </a:r>
            <a:r>
              <a:rPr lang="en-GB" dirty="0" smtClean="0"/>
              <a:t>	In </a:t>
            </a:r>
            <a:r>
              <a:rPr lang="en-GB" dirty="0"/>
              <a:t>2016 Q1, the survey provider changed from </a:t>
            </a:r>
            <a:r>
              <a:rPr lang="en-GB" dirty="0" err="1"/>
              <a:t>GfK</a:t>
            </a:r>
            <a:r>
              <a:rPr lang="en-GB" dirty="0"/>
              <a:t> to TNS. </a:t>
            </a:r>
          </a:p>
          <a:p>
            <a:r>
              <a:rPr lang="en-GB" dirty="0"/>
              <a:t>(f) </a:t>
            </a:r>
            <a:r>
              <a:rPr lang="en-GB" dirty="0" smtClean="0"/>
              <a:t>	CBI </a:t>
            </a:r>
            <a:r>
              <a:rPr lang="en-GB" dirty="0"/>
              <a:t>data for the manufacturing, business/consumer services and distributive trade sectors, weighted together using nominal shares in value added. Companies are asked about the expected percentage price change over the coming 12 months in the markets in which they compete. </a:t>
            </a:r>
          </a:p>
          <a:p>
            <a:r>
              <a:rPr lang="en-GB" dirty="0"/>
              <a:t>(g) </a:t>
            </a:r>
            <a:r>
              <a:rPr lang="en-GB" dirty="0" smtClean="0"/>
              <a:t>	Instantaneous </a:t>
            </a:r>
            <a:r>
              <a:rPr lang="en-GB" dirty="0"/>
              <a:t>RPI inflation one, three and five years ahead implied from swaps. </a:t>
            </a:r>
          </a:p>
          <a:p>
            <a:r>
              <a:rPr lang="en-GB" dirty="0"/>
              <a:t>(h) </a:t>
            </a:r>
            <a:r>
              <a:rPr lang="en-GB" dirty="0" smtClean="0"/>
              <a:t>	Bank’s </a:t>
            </a:r>
            <a:r>
              <a:rPr lang="en-GB" dirty="0"/>
              <a:t>survey of external forecasters, inflation rate three years ahead.</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125" y="790576"/>
            <a:ext cx="3730515" cy="4457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9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  </a:t>
            </a:r>
            <a:r>
              <a:rPr lang="en-GB" dirty="0"/>
              <a:t>CPI inflation has remained around 3%</a:t>
            </a:r>
            <a:endParaRPr lang="en-GB" dirty="0" smtClean="0"/>
          </a:p>
          <a:p>
            <a:pPr lvl="2"/>
            <a:r>
              <a:rPr lang="en-GB" dirty="0"/>
              <a:t>CPI inflation and Bank staff’s near-term </a:t>
            </a:r>
            <a:r>
              <a:rPr lang="en-GB" dirty="0" smtClean="0"/>
              <a:t>projection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a:t>
            </a:r>
            <a:r>
              <a:rPr lang="en-GB" dirty="0"/>
              <a:t>a) </a:t>
            </a:r>
            <a:r>
              <a:rPr lang="en-GB" dirty="0" smtClean="0"/>
              <a:t>	The </a:t>
            </a:r>
            <a:r>
              <a:rPr lang="en-GB" dirty="0"/>
              <a:t>beige diamonds show Bank staff’s central projection for CPI inflation in October, November and December 2017 at the time of the November </a:t>
            </a:r>
            <a:r>
              <a:rPr lang="en-GB" i="1" dirty="0"/>
              <a:t>Inflation Report</a:t>
            </a:r>
            <a:r>
              <a:rPr lang="en-GB" dirty="0"/>
              <a:t>. The red diamonds show the current staff projection for January, February and March 2018. The bands on each side of the diamonds show the root mean squared error of the projections </a:t>
            </a:r>
            <a:r>
              <a:rPr lang="en-GB"/>
              <a:t>for </a:t>
            </a:r>
            <a:r>
              <a:rPr lang="en-GB" smtClean="0"/>
              <a:t>CPI </a:t>
            </a:r>
            <a:r>
              <a:rPr lang="en-GB" dirty="0"/>
              <a:t>inflation one, two and three months ahead made since 2004.</a:t>
            </a:r>
          </a:p>
        </p:txBody>
      </p:sp>
      <p:pic>
        <p:nvPicPr>
          <p:cNvPr id="1026" name="Picture 2" descr="W:\Current publications\IR February 2018\Section 4\PowerPoint and PNGs\Chart 4_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29732"/>
            <a:ext cx="5357785" cy="4680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335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4.2  </a:t>
            </a:r>
            <a:r>
              <a:rPr lang="en-GB" dirty="0"/>
              <a:t>Inflation is expected to fall a little in Q1</a:t>
            </a:r>
            <a:endParaRPr lang="en-GB" dirty="0" smtClean="0"/>
          </a:p>
          <a:p>
            <a:pPr lvl="2"/>
            <a:r>
              <a:rPr lang="en-GB" dirty="0"/>
              <a:t>Contributions to CPI </a:t>
            </a:r>
            <a:r>
              <a:rPr lang="en-GB" dirty="0" smtClean="0"/>
              <a:t>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Bloomberg, Department for Business, Energy and Industrial Strategy, ONS and Bank calculations</a:t>
            </a:r>
            <a:r>
              <a:rPr lang="en-GB" dirty="0" smtClean="0"/>
              <a:t>.</a:t>
            </a:r>
          </a:p>
          <a:p>
            <a:endParaRPr lang="en-GB" dirty="0"/>
          </a:p>
          <a:p>
            <a:r>
              <a:rPr lang="en-GB" dirty="0"/>
              <a:t>(a) </a:t>
            </a:r>
            <a:r>
              <a:rPr lang="en-GB" dirty="0" smtClean="0"/>
              <a:t>	Contributions </a:t>
            </a:r>
            <a:r>
              <a:rPr lang="en-GB" dirty="0"/>
              <a:t>to annual CPI inflation. Figures in parentheses are CPI basket weights in 2017.</a:t>
            </a:r>
          </a:p>
          <a:p>
            <a:r>
              <a:rPr lang="en-GB" dirty="0"/>
              <a:t>(b) </a:t>
            </a:r>
            <a:r>
              <a:rPr lang="en-GB" dirty="0" smtClean="0"/>
              <a:t>	Difference </a:t>
            </a:r>
            <a:r>
              <a:rPr lang="en-GB" dirty="0"/>
              <a:t>between CPI inflation and the other contributions identified in the chart.</a:t>
            </a:r>
          </a:p>
          <a:p>
            <a:r>
              <a:rPr lang="en-GB" dirty="0"/>
              <a:t>(c) </a:t>
            </a:r>
            <a:r>
              <a:rPr lang="en-GB" dirty="0" smtClean="0"/>
              <a:t>	Bank </a:t>
            </a:r>
            <a:r>
              <a:rPr lang="en-GB" dirty="0"/>
              <a:t>staff’s projection. Fuels and lubricants estimates use Department for Business, Energy and Industrial Strategy petrol price data for January 2018 and are then based on the February 2018 </a:t>
            </a:r>
            <a:r>
              <a:rPr lang="en-GB" i="1" dirty="0"/>
              <a:t>Inflation Report </a:t>
            </a:r>
            <a:r>
              <a:rPr lang="en-GB" dirty="0"/>
              <a:t>sterling oil futures curve, shown in </a:t>
            </a:r>
            <a:r>
              <a:rPr lang="en-GB" b="1" dirty="0"/>
              <a:t>Chart 4.3</a:t>
            </a:r>
            <a:r>
              <a:rPr lang="en-GB" dirty="0"/>
              <a:t>.</a:t>
            </a:r>
          </a:p>
        </p:txBody>
      </p:sp>
      <p:pic>
        <p:nvPicPr>
          <p:cNvPr id="2050" name="Picture 2" descr="W:\Current publications\IR February 2018\Section 4\PowerPoint and PNGs\Chart 4_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149849"/>
            <a:ext cx="5344374" cy="4660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729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4.3  </a:t>
            </a:r>
            <a:r>
              <a:rPr lang="en-GB" dirty="0"/>
              <a:t>Oil prices have continued to rise</a:t>
            </a:r>
            <a:endParaRPr lang="en-GB" dirty="0" smtClean="0"/>
          </a:p>
          <a:p>
            <a:pPr lvl="2"/>
            <a:r>
              <a:rPr lang="en-GB" dirty="0"/>
              <a:t>Sterling oil and wholesale gas </a:t>
            </a:r>
            <a:r>
              <a:rPr lang="en-GB" dirty="0" smtClean="0"/>
              <a:t>prices</a:t>
            </a:r>
            <a:endParaRPr lang="en-GB" dirty="0"/>
          </a:p>
        </p:txBody>
      </p:sp>
      <p:sp>
        <p:nvSpPr>
          <p:cNvPr id="5" name="Text Placeholder 4"/>
          <p:cNvSpPr>
            <a:spLocks noGrp="1"/>
          </p:cNvSpPr>
          <p:nvPr>
            <p:ph type="body" sz="quarter" idx="16"/>
          </p:nvPr>
        </p:nvSpPr>
        <p:spPr/>
        <p:txBody>
          <a:bodyPr/>
          <a:lstStyle/>
          <a:p>
            <a:r>
              <a:rPr lang="en-GB" dirty="0"/>
              <a:t>Sources: Bank of England, Bloomberg, Thomson Reuters </a:t>
            </a:r>
            <a:r>
              <a:rPr lang="en-GB" dirty="0" err="1"/>
              <a:t>Datastream</a:t>
            </a:r>
            <a:r>
              <a:rPr lang="en-GB" dirty="0"/>
              <a:t> and Bank calculations. </a:t>
            </a:r>
            <a:endParaRPr lang="en-GB" dirty="0" smtClean="0"/>
          </a:p>
          <a:p>
            <a:endParaRPr lang="en-GB" dirty="0"/>
          </a:p>
          <a:p>
            <a:r>
              <a:rPr lang="en-GB" dirty="0"/>
              <a:t>(a) </a:t>
            </a:r>
            <a:r>
              <a:rPr lang="en-GB" dirty="0" smtClean="0"/>
              <a:t>	US </a:t>
            </a:r>
            <a:r>
              <a:rPr lang="en-GB" dirty="0"/>
              <a:t>dollar Brent forward prices for delivery in 10–25 days’ time converted into sterling. </a:t>
            </a:r>
          </a:p>
          <a:p>
            <a:r>
              <a:rPr lang="en-GB" dirty="0"/>
              <a:t>(b) </a:t>
            </a:r>
            <a:r>
              <a:rPr lang="en-GB" dirty="0" smtClean="0"/>
              <a:t>	One-day </a:t>
            </a:r>
            <a:r>
              <a:rPr lang="en-GB" dirty="0"/>
              <a:t>forward price of UK natural gas. </a:t>
            </a:r>
          </a:p>
          <a:p>
            <a:r>
              <a:rPr lang="en-GB" dirty="0"/>
              <a:t>(c) </a:t>
            </a:r>
            <a:r>
              <a:rPr lang="en-GB" dirty="0" smtClean="0"/>
              <a:t>	Fifteen </a:t>
            </a:r>
            <a:r>
              <a:rPr lang="en-GB" dirty="0"/>
              <a:t>working day averages to 25 October 2017 and 31 January 2018 respectively. </a:t>
            </a:r>
          </a:p>
        </p:txBody>
      </p:sp>
      <p:pic>
        <p:nvPicPr>
          <p:cNvPr id="3074" name="Picture 2" descr="W:\Current publications\IR February 2018\Section 4\PowerPoint and PNGs\Chart 4_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7398" y="1391251"/>
            <a:ext cx="5753416"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644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4.4  </a:t>
            </a:r>
            <a:r>
              <a:rPr lang="en-GB" dirty="0"/>
              <a:t>Import price inflation appears to have peaked </a:t>
            </a:r>
            <a:endParaRPr lang="en-GB" dirty="0" smtClean="0"/>
          </a:p>
          <a:p>
            <a:pPr lvl="2"/>
            <a:r>
              <a:rPr lang="en-GB" dirty="0"/>
              <a:t>Import prices, foreign export prices and indicators of input cost </a:t>
            </a:r>
            <a:r>
              <a:rPr lang="en-GB" dirty="0" smtClean="0"/>
              <a:t>pressures</a:t>
            </a:r>
            <a:endParaRPr lang="en-GB" dirty="0"/>
          </a:p>
        </p:txBody>
      </p:sp>
      <p:sp>
        <p:nvSpPr>
          <p:cNvPr id="5" name="Text Placeholder 4"/>
          <p:cNvSpPr>
            <a:spLocks noGrp="1"/>
          </p:cNvSpPr>
          <p:nvPr>
            <p:ph type="body" sz="quarter" idx="16"/>
          </p:nvPr>
        </p:nvSpPr>
        <p:spPr>
          <a:xfrm>
            <a:off x="292100" y="5867400"/>
            <a:ext cx="8491538" cy="1047751"/>
          </a:xfrm>
        </p:spPr>
        <p:txBody>
          <a:bodyPr/>
          <a:lstStyle/>
          <a:p>
            <a:r>
              <a:rPr lang="en-GB" dirty="0"/>
              <a:t>Sources: Bank of England, BCC, CBI, CEIC, Eurostat, IHS </a:t>
            </a:r>
            <a:r>
              <a:rPr lang="en-GB" dirty="0" err="1"/>
              <a:t>Markit</a:t>
            </a:r>
            <a:r>
              <a:rPr lang="en-GB" dirty="0"/>
              <a:t>, ONS, Thomson Reuters </a:t>
            </a:r>
            <a:r>
              <a:rPr lang="en-GB" dirty="0" err="1"/>
              <a:t>Datastream</a:t>
            </a:r>
            <a:r>
              <a:rPr lang="en-GB" dirty="0"/>
              <a:t> and Bank calculations. </a:t>
            </a:r>
            <a:endParaRPr lang="en-GB" dirty="0" smtClean="0"/>
          </a:p>
          <a:p>
            <a:endParaRPr lang="en-GB" dirty="0"/>
          </a:p>
          <a:p>
            <a:r>
              <a:rPr lang="en-GB" dirty="0"/>
              <a:t>(a) </a:t>
            </a:r>
            <a:r>
              <a:rPr lang="en-GB" dirty="0" smtClean="0"/>
              <a:t>	Swathe </a:t>
            </a:r>
            <a:r>
              <a:rPr lang="en-GB" dirty="0"/>
              <a:t>includes: producer price index (PPI) imported materials prices; </a:t>
            </a:r>
            <a:r>
              <a:rPr lang="en-GB" dirty="0" err="1"/>
              <a:t>Markit</a:t>
            </a:r>
            <a:r>
              <a:rPr lang="en-GB" dirty="0"/>
              <a:t>/CIPS manufacturing input prices; BCC input cost pressures; CBI manufacturing average costs over the past three months (from the </a:t>
            </a:r>
            <a:r>
              <a:rPr lang="en-GB" i="1" dirty="0"/>
              <a:t>Quarterly Industrial Trends Survey</a:t>
            </a:r>
            <a:r>
              <a:rPr lang="en-GB" dirty="0"/>
              <a:t>); and Bank Agents’ material costs scores. BCC and PPI data are not seasonally adjusted. Adjusted to match the mean and variance of import price growth since 2000. </a:t>
            </a:r>
          </a:p>
          <a:p>
            <a:r>
              <a:rPr lang="en-GB" dirty="0"/>
              <a:t>(b) </a:t>
            </a:r>
            <a:r>
              <a:rPr lang="en-GB" dirty="0" smtClean="0"/>
              <a:t>	UK </a:t>
            </a:r>
            <a:r>
              <a:rPr lang="en-GB" dirty="0"/>
              <a:t>goods and services import deflator excluding fuels and the impact of MTIC fraud. Diamond shows Bank staff’s projection for 2017 Q4. </a:t>
            </a:r>
          </a:p>
          <a:p>
            <a:r>
              <a:rPr lang="en-GB" dirty="0"/>
              <a:t>(c) </a:t>
            </a:r>
            <a:r>
              <a:rPr lang="en-GB" dirty="0" smtClean="0"/>
              <a:t>	Domestic </a:t>
            </a:r>
            <a:r>
              <a:rPr lang="en-GB" dirty="0"/>
              <a:t>currency non-oil export prices for goods and services of 51 countries weighted according to their shares in UK imports. The sample excludes major oil exporters. Diamond shows Bank staff’s projection for 2017 Q4. </a:t>
            </a:r>
          </a:p>
          <a:p>
            <a:r>
              <a:rPr lang="en-GB" dirty="0"/>
              <a:t>(d</a:t>
            </a:r>
            <a:r>
              <a:rPr lang="en-GB"/>
              <a:t>) </a:t>
            </a:r>
            <a:r>
              <a:rPr lang="en-GB" smtClean="0"/>
              <a:t>	Domestic </a:t>
            </a:r>
            <a:r>
              <a:rPr lang="en-GB" dirty="0"/>
              <a:t>currency non-oil export prices as defined in footnote (c) divided by the sterling exchange rate index. Diamond shows Bank staff’s projection for 2017 Q4.</a:t>
            </a:r>
          </a:p>
        </p:txBody>
      </p:sp>
      <p:pic>
        <p:nvPicPr>
          <p:cNvPr id="4098" name="Picture 2" descr="W:\Current publications\IR February 2018\Section 4\PowerPoint and PNGs\Chart 4_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978196"/>
            <a:ext cx="5314214" cy="4603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877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4.5  </a:t>
            </a:r>
            <a:r>
              <a:rPr lang="en-GB" dirty="0"/>
              <a:t>Consumer profit margins have been squeezed</a:t>
            </a:r>
            <a:endParaRPr lang="en-GB" dirty="0" smtClean="0"/>
          </a:p>
          <a:p>
            <a:pPr lvl="2"/>
            <a:r>
              <a:rPr lang="en-GB" dirty="0"/>
              <a:t>Estimated margins on consumer goods and </a:t>
            </a:r>
            <a:r>
              <a:rPr lang="en-GB" dirty="0" smtClean="0"/>
              <a:t>services</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 </a:t>
            </a:r>
            <a:r>
              <a:rPr lang="en-GB" dirty="0" smtClean="0"/>
              <a:t>	Calculated </a:t>
            </a:r>
            <a:r>
              <a:rPr lang="en-GB" dirty="0"/>
              <a:t>as differences in the ratio of the CPI, seasonally adjusted by Bank staff, and estimated costs of production and distribution for consumer goods and services relative to 1998–2007 averages. Costs consist of labour, imports, energy and taxes, weighted to reflect their intensity in CPI. </a:t>
            </a:r>
          </a:p>
        </p:txBody>
      </p:sp>
      <p:pic>
        <p:nvPicPr>
          <p:cNvPr id="5122" name="Picture 2" descr="W:\Current publications\IR February 2018\Section 4\PowerPoint and PNGs\Chart 4_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371600"/>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920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4.6  </a:t>
            </a:r>
            <a:r>
              <a:rPr lang="en-GB" dirty="0"/>
              <a:t>The pickup in CPI inflation has largely reflected</a:t>
            </a:r>
          </a:p>
          <a:p>
            <a:pPr lvl="1"/>
            <a:r>
              <a:rPr lang="en-GB" dirty="0"/>
              <a:t>higher prices for import-intensive components</a:t>
            </a:r>
            <a:endParaRPr lang="en-GB" dirty="0" smtClean="0"/>
          </a:p>
          <a:p>
            <a:pPr lvl="2"/>
            <a:r>
              <a:rPr lang="en-GB" dirty="0"/>
              <a:t>CPI inflation by import </a:t>
            </a:r>
            <a:r>
              <a:rPr lang="en-GB" dirty="0" smtClean="0"/>
              <a:t>intensity</a:t>
            </a:r>
            <a:r>
              <a:rPr lang="en-GB" baseline="30000" dirty="0" smtClean="0"/>
              <a:t>(a)</a:t>
            </a:r>
            <a:endParaRPr lang="en-GB" dirty="0"/>
          </a:p>
        </p:txBody>
      </p:sp>
      <p:sp>
        <p:nvSpPr>
          <p:cNvPr id="5" name="Text Placeholder 4"/>
          <p:cNvSpPr>
            <a:spLocks noGrp="1"/>
          </p:cNvSpPr>
          <p:nvPr>
            <p:ph type="body" sz="quarter" idx="16"/>
          </p:nvPr>
        </p:nvSpPr>
        <p:spPr>
          <a:xfrm>
            <a:off x="292100" y="5810250"/>
            <a:ext cx="8299450" cy="1047751"/>
          </a:xfrm>
        </p:spPr>
        <p:txBody>
          <a:bodyPr/>
          <a:lstStyle/>
          <a:p>
            <a:r>
              <a:rPr lang="en-GB" dirty="0"/>
              <a:t>Sources: ONS and Bank calculations. </a:t>
            </a:r>
            <a:endParaRPr lang="en-GB" dirty="0" smtClean="0"/>
          </a:p>
          <a:p>
            <a:endParaRPr lang="en-GB" dirty="0"/>
          </a:p>
          <a:p>
            <a:r>
              <a:rPr lang="en-GB" dirty="0"/>
              <a:t>(a) </a:t>
            </a:r>
            <a:r>
              <a:rPr lang="en-GB" dirty="0" smtClean="0"/>
              <a:t>	Higher </a:t>
            </a:r>
            <a:r>
              <a:rPr lang="en-GB" dirty="0"/>
              <a:t>import-intensive and lower import-intensive CPI components comprise the top half and bottom half respectively of CPI components by weight ordered by import intensity. Excluding fuel and administered and regulated prices. Data are adjusted by Bank staff for changes in the rate of VAT, although there is uncertainty around the precise impact of those changes. Import intensities are ONS estimates of the percentage total contribution of imports to final household consumption in the CPI, by COICOP class, based on the </a:t>
            </a:r>
            <a:r>
              <a:rPr lang="en-GB" i="1" dirty="0"/>
              <a:t>United Kingdom Input-Output Analytical Tables 2014</a:t>
            </a:r>
            <a:r>
              <a:rPr lang="en-GB" dirty="0"/>
              <a:t>. </a:t>
            </a:r>
          </a:p>
        </p:txBody>
      </p:sp>
      <p:pic>
        <p:nvPicPr>
          <p:cNvPr id="6146" name="Picture 2" descr="W:\Current publications\IR February 2018\Section 4\PowerPoint and PNGs\Chart 4_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371600"/>
            <a:ext cx="5357785"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822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4.7  </a:t>
            </a:r>
            <a:r>
              <a:rPr lang="en-GB" dirty="0"/>
              <a:t>Unit labour cost growth is expected to </a:t>
            </a:r>
            <a:r>
              <a:rPr lang="en-GB" dirty="0" smtClean="0"/>
              <a:t>have </a:t>
            </a:r>
            <a:br>
              <a:rPr lang="en-GB" dirty="0" smtClean="0"/>
            </a:br>
            <a:r>
              <a:rPr lang="en-GB" dirty="0" smtClean="0"/>
              <a:t>picked </a:t>
            </a:r>
            <a:r>
              <a:rPr lang="en-GB" dirty="0"/>
              <a:t>up in Q4</a:t>
            </a:r>
            <a:endParaRPr lang="en-GB" dirty="0" smtClean="0"/>
          </a:p>
          <a:p>
            <a:pPr lvl="2"/>
            <a:r>
              <a:rPr lang="en-GB" dirty="0"/>
              <a:t>Decomposition of four-quarter whole-economy unit labour </a:t>
            </a:r>
            <a:r>
              <a:rPr lang="en-GB" dirty="0" smtClean="0"/>
              <a:t>cost growth</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(a) </a:t>
            </a:r>
            <a:r>
              <a:rPr lang="en-GB" dirty="0" smtClean="0"/>
              <a:t>	Whole-economy </a:t>
            </a:r>
            <a:r>
              <a:rPr lang="en-GB" dirty="0"/>
              <a:t>labour costs divided by real GDP, based on the </a:t>
            </a:r>
            <a:r>
              <a:rPr lang="en-GB" dirty="0" err="1"/>
              <a:t>backcast</a:t>
            </a:r>
            <a:r>
              <a:rPr lang="en-GB" dirty="0"/>
              <a:t> of the final estimate of GDP. The diamond shows Bank staff’s projection for 2017 Q4. </a:t>
            </a:r>
          </a:p>
          <a:p>
            <a:r>
              <a:rPr lang="en-GB" dirty="0"/>
              <a:t>(b) </a:t>
            </a:r>
            <a:r>
              <a:rPr lang="en-GB" dirty="0" smtClean="0"/>
              <a:t>	Self-employment </a:t>
            </a:r>
            <a:r>
              <a:rPr lang="en-GB" dirty="0"/>
              <a:t>income is calculated from mixed income, assuming that the share of employment income in that is the same as the share of employee compensation in nominal GDP less mixed income.</a:t>
            </a:r>
          </a:p>
        </p:txBody>
      </p:sp>
      <p:pic>
        <p:nvPicPr>
          <p:cNvPr id="7170" name="Picture 2" descr="W:\Current publications\IR February 2018\Section 4\PowerPoint and PNGs\Chart 4_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371600"/>
            <a:ext cx="5398019"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91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4.8  </a:t>
            </a:r>
            <a:r>
              <a:rPr lang="en-GB" dirty="0" smtClean="0"/>
              <a:t>Compositional effects weighed on wage growth </a:t>
            </a:r>
            <a:br>
              <a:rPr lang="en-GB" dirty="0" smtClean="0"/>
            </a:br>
            <a:r>
              <a:rPr lang="en-GB" dirty="0" smtClean="0"/>
              <a:t>in Q3</a:t>
            </a:r>
          </a:p>
          <a:p>
            <a:pPr lvl="2"/>
            <a:r>
              <a:rPr lang="en-GB" dirty="0"/>
              <a:t>Estimates of the contribution of employment characteristics to four-quarter wage </a:t>
            </a:r>
            <a:r>
              <a:rPr lang="en-GB" dirty="0" smtClean="0"/>
              <a:t>growth</a:t>
            </a:r>
            <a:r>
              <a:rPr lang="en-GB" baseline="30000" dirty="0" smtClean="0"/>
              <a:t>(a)</a:t>
            </a:r>
            <a:endParaRPr lang="en-GB" dirty="0"/>
          </a:p>
        </p:txBody>
      </p:sp>
      <p:sp>
        <p:nvSpPr>
          <p:cNvPr id="5" name="Text Placeholder 4"/>
          <p:cNvSpPr>
            <a:spLocks noGrp="1"/>
          </p:cNvSpPr>
          <p:nvPr>
            <p:ph type="body" sz="quarter" idx="16"/>
          </p:nvPr>
        </p:nvSpPr>
        <p:spPr>
          <a:xfrm>
            <a:off x="292100" y="5810250"/>
            <a:ext cx="8251825" cy="1047751"/>
          </a:xfrm>
        </p:spPr>
        <p:txBody>
          <a:bodyPr/>
          <a:lstStyle/>
          <a:p>
            <a:r>
              <a:rPr lang="en-GB" dirty="0"/>
              <a:t>Sources: Labour Force Survey and Bank calculations. </a:t>
            </a:r>
            <a:endParaRPr lang="en-GB" dirty="0" smtClean="0"/>
          </a:p>
          <a:p>
            <a:endParaRPr lang="en-GB" dirty="0"/>
          </a:p>
          <a:p>
            <a:r>
              <a:rPr lang="en-GB" dirty="0"/>
              <a:t>(a) </a:t>
            </a:r>
            <a:r>
              <a:rPr lang="en-GB" dirty="0" smtClean="0"/>
              <a:t>	Estimates </a:t>
            </a:r>
            <a:r>
              <a:rPr lang="en-GB" dirty="0"/>
              <a:t>are shown relative to their averages over 1995 Q2–2017 Q3. Estimates of the effect of individual and job characteristics are derived from a regression of these characteristics on levels of employee pay using Labour Force Survey data. The estimate of the total compositional effect is obtained by combining these estimates with changes in the composition of the labour force. </a:t>
            </a:r>
          </a:p>
          <a:p>
            <a:r>
              <a:rPr lang="en-GB" dirty="0"/>
              <a:t>(b) </a:t>
            </a:r>
            <a:r>
              <a:rPr lang="en-GB" dirty="0" smtClean="0"/>
              <a:t>	Other </a:t>
            </a:r>
            <a:r>
              <a:rPr lang="en-GB" dirty="0"/>
              <a:t>includes age, tenure, gender, region of residence, whether working full-time and whether in public sector employment. </a:t>
            </a:r>
          </a:p>
        </p:txBody>
      </p:sp>
      <p:pic>
        <p:nvPicPr>
          <p:cNvPr id="8194" name="Picture 2" descr="W:\Current publications\IR February 2018\Section 4\PowerPoint and PNGs\Chart 4_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1175" y="1438275"/>
            <a:ext cx="5458369" cy="4412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495020"/>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2018-02-08T00:00:00+00:00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4A39AD9-F0DF-4C49-B8DC-4830BAFEA464}">
  <ds:schemaRefs>
    <ds:schemaRef ds:uri="http://schemas.openxmlformats.org/package/2006/metadata/core-properties"/>
    <ds:schemaRef ds:uri="http://schemas.microsoft.com/office/2006/documentManagement/types"/>
    <ds:schemaRef ds:uri="b67fa5cd-9f58-4c91-ae17-33c31eed239f"/>
    <ds:schemaRef ds:uri="http://schemas.microsoft.com/office/2006/metadata/properties"/>
    <ds:schemaRef ds:uri="A5EDD0E9-353E-4089-BCBC-D9218926E91F"/>
    <ds:schemaRef ds:uri="http://schemas.microsoft.com/office/infopath/2007/PartnerControls"/>
    <ds:schemaRef ds:uri="3093D571-876B-405D-9D29-9CB9268274E1"/>
    <ds:schemaRef ds:uri="http://purl.org/dc/terms/"/>
    <ds:schemaRef ds:uri="http://schemas.microsoft.com/sharepoint/v3"/>
    <ds:schemaRef ds:uri="http://purl.org/dc/dcmitype/"/>
    <ds:schemaRef ds:uri="http://purl.org/dc/elements/1.1/"/>
    <ds:schemaRef ds:uri="http://schemas.microsoft.com/sharepoint/v3/fields"/>
    <ds:schemaRef ds:uri="a5edd0e9-353e-4089-bcbc-d9218926e91f"/>
    <ds:schemaRef ds:uri="http://www.w3.org/XML/1998/namespace"/>
  </ds:schemaRefs>
</ds:datastoreItem>
</file>

<file path=customXml/itemProps4.xml><?xml version="1.0" encoding="utf-8"?>
<ds:datastoreItem xmlns:ds="http://schemas.openxmlformats.org/officeDocument/2006/customXml" ds:itemID="{2CAAE37B-0A4D-4ED0-9E10-4D73F216C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225</TotalTime>
  <Words>413</Words>
  <Application>Microsoft Office PowerPoint</Application>
  <PresentationFormat>On-screen Show (4:3)</PresentationFormat>
  <Paragraphs>89</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IR POWERPOINT TEMPLATE</vt:lpstr>
      <vt:lpstr>Inflation Report February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Section 4: Cost and prices</dc:subject>
  <dc:creator>Bank of England</dc:creator>
  <cp:keywords/>
  <dc:description/>
  <cp:lastModifiedBy>Shearman, Maxine</cp:lastModifiedBy>
  <cp:revision>71</cp:revision>
  <cp:lastPrinted>2017-08-02T12:20:48Z</cp:lastPrinted>
  <dcterms:created xsi:type="dcterms:W3CDTF">2017-08-02T10:09:26Z</dcterms:created>
  <dcterms:modified xsi:type="dcterms:W3CDTF">2018-02-07T20:56:17Z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